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Corbel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jXaWRFY0vwl2SrH9+fSrCEfCnB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D6E4F9-3098-43CD-BEB2-710ADC0A2827}">
  <a:tblStyle styleId="{82D6E4F9-3098-43CD-BEB2-710ADC0A2827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F1F4"/>
          </a:solidFill>
        </a:fill>
      </a:tcStyle>
    </a:wholeTbl>
    <a:band1H>
      <a:tcTxStyle/>
      <a:tcStyle>
        <a:fill>
          <a:solidFill>
            <a:srgbClr val="CDE3E7"/>
          </a:solidFill>
        </a:fill>
      </a:tcStyle>
    </a:band1H>
    <a:band2H>
      <a:tcTxStyle/>
    </a:band2H>
    <a:band1V>
      <a:tcTxStyle/>
      <a:tcStyle>
        <a:fill>
          <a:solidFill>
            <a:srgbClr val="CDE3E7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Corbel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rbel-bold.fntdata"/><Relationship Id="rId6" Type="http://schemas.openxmlformats.org/officeDocument/2006/relationships/slide" Target="slides/slide1.xml"/><Relationship Id="rId18" Type="http://schemas.openxmlformats.org/officeDocument/2006/relationships/font" Target="fonts/Corbe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33" name="Google Shape;2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156b16352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156b16352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241" name="Google Shape;241;gf156b16352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156b1635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156b1635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f156b16352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72" name="Google Shape;17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156b163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156b163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90" name="Google Shape;190;gf156b1635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01" name="Google Shape;20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19" name="Google Shape;21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2209800" y="4464028"/>
            <a:ext cx="9144000" cy="164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b="0" sz="960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2209799" y="3694375"/>
            <a:ext cx="9144000" cy="7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0" sz="32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839788" y="4367160"/>
            <a:ext cx="10515600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/>
          <p:nvPr>
            <p:ph idx="2" type="pic"/>
          </p:nvPr>
        </p:nvSpPr>
        <p:spPr>
          <a:xfrm>
            <a:off x="839788" y="987425"/>
            <a:ext cx="10515600" cy="337973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1"/>
          <p:cNvSpPr txBox="1"/>
          <p:nvPr>
            <p:ph idx="1" type="body"/>
          </p:nvPr>
        </p:nvSpPr>
        <p:spPr>
          <a:xfrm>
            <a:off x="839788" y="5186516"/>
            <a:ext cx="10514012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839788" y="365125"/>
            <a:ext cx="10515600" cy="3534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839788" y="4489399"/>
            <a:ext cx="10514012" cy="1501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1446212" y="365125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23"/>
          <p:cNvSpPr txBox="1"/>
          <p:nvPr>
            <p:ph idx="2" type="body"/>
          </p:nvPr>
        </p:nvSpPr>
        <p:spPr>
          <a:xfrm>
            <a:off x="838200" y="4501729"/>
            <a:ext cx="10512424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3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3" name="Google Shape;93;p2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839788" y="2326967"/>
            <a:ext cx="10515600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839788" y="4850581"/>
            <a:ext cx="10514012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1337282" y="188595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25"/>
          <p:cNvSpPr txBox="1"/>
          <p:nvPr>
            <p:ph idx="2" type="body"/>
          </p:nvPr>
        </p:nvSpPr>
        <p:spPr>
          <a:xfrm>
            <a:off x="1356798" y="257175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4" type="body"/>
          </p:nvPr>
        </p:nvSpPr>
        <p:spPr>
          <a:xfrm>
            <a:off x="4577441" y="257175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25"/>
          <p:cNvSpPr txBox="1"/>
          <p:nvPr>
            <p:ph idx="5" type="body"/>
          </p:nvPr>
        </p:nvSpPr>
        <p:spPr>
          <a:xfrm>
            <a:off x="7829035" y="188595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6" type="body"/>
          </p:nvPr>
        </p:nvSpPr>
        <p:spPr>
          <a:xfrm>
            <a:off x="7829035" y="257175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1332085" y="4297503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b="0" sz="2400">
                <a:solidFill>
                  <a:srgbClr val="EDED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6"/>
          <p:cNvSpPr/>
          <p:nvPr>
            <p:ph idx="2" type="pic"/>
          </p:nvPr>
        </p:nvSpPr>
        <p:spPr>
          <a:xfrm>
            <a:off x="1332085" y="2256354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5" name="Google Shape;115;p26"/>
          <p:cNvSpPr txBox="1"/>
          <p:nvPr>
            <p:ph idx="3" type="body"/>
          </p:nvPr>
        </p:nvSpPr>
        <p:spPr>
          <a:xfrm>
            <a:off x="1332085" y="4873765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4568997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b="0" sz="2400">
                <a:solidFill>
                  <a:srgbClr val="EDED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6"/>
          <p:cNvSpPr/>
          <p:nvPr>
            <p:ph idx="5" type="pic"/>
          </p:nvPr>
        </p:nvSpPr>
        <p:spPr>
          <a:xfrm>
            <a:off x="4568996" y="2256354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8" name="Google Shape;118;p26"/>
          <p:cNvSpPr txBox="1"/>
          <p:nvPr>
            <p:ph idx="6" type="body"/>
          </p:nvPr>
        </p:nvSpPr>
        <p:spPr>
          <a:xfrm>
            <a:off x="4567644" y="4873764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26"/>
          <p:cNvSpPr txBox="1"/>
          <p:nvPr>
            <p:ph idx="7" type="body"/>
          </p:nvPr>
        </p:nvSpPr>
        <p:spPr>
          <a:xfrm>
            <a:off x="7804322" y="4297503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b="0" sz="2400">
                <a:solidFill>
                  <a:srgbClr val="EDED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6"/>
          <p:cNvSpPr/>
          <p:nvPr>
            <p:ph idx="8" type="pic"/>
          </p:nvPr>
        </p:nvSpPr>
        <p:spPr>
          <a:xfrm>
            <a:off x="7804321" y="2256354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1" name="Google Shape;121;p26"/>
          <p:cNvSpPr txBox="1"/>
          <p:nvPr>
            <p:ph idx="9" type="body"/>
          </p:nvPr>
        </p:nvSpPr>
        <p:spPr>
          <a:xfrm>
            <a:off x="7804197" y="4873762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 rot="5400000">
            <a:off x="4061231" y="-1115606"/>
            <a:ext cx="4351338" cy="10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ctrTitle"/>
          </p:nvPr>
        </p:nvSpPr>
        <p:spPr>
          <a:xfrm>
            <a:off x="854532" y="4464028"/>
            <a:ext cx="9144000" cy="164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b="0" sz="960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" type="subTitle"/>
          </p:nvPr>
        </p:nvSpPr>
        <p:spPr>
          <a:xfrm>
            <a:off x="854532" y="3693674"/>
            <a:ext cx="9144000" cy="7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0" sz="32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" type="body"/>
          </p:nvPr>
        </p:nvSpPr>
        <p:spPr>
          <a:xfrm>
            <a:off x="1120000" y="1825625"/>
            <a:ext cx="502521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2" type="body"/>
          </p:nvPr>
        </p:nvSpPr>
        <p:spPr>
          <a:xfrm>
            <a:off x="6319840" y="1825625"/>
            <a:ext cx="50339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" type="body"/>
          </p:nvPr>
        </p:nvSpPr>
        <p:spPr>
          <a:xfrm>
            <a:off x="1120000" y="1681163"/>
            <a:ext cx="502521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7"/>
          <p:cNvSpPr txBox="1"/>
          <p:nvPr>
            <p:ph idx="2" type="body"/>
          </p:nvPr>
        </p:nvSpPr>
        <p:spPr>
          <a:xfrm>
            <a:off x="1120000" y="2505075"/>
            <a:ext cx="50252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3" type="body"/>
          </p:nvPr>
        </p:nvSpPr>
        <p:spPr>
          <a:xfrm>
            <a:off x="6319840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4" type="body"/>
          </p:nvPr>
        </p:nvSpPr>
        <p:spPr>
          <a:xfrm>
            <a:off x="6319840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1120000" y="2057400"/>
            <a:ext cx="365202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120000" y="2057400"/>
            <a:ext cx="365202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2" name="Google Shape;142;p1"/>
          <p:cNvSpPr txBox="1"/>
          <p:nvPr>
            <p:ph type="ctrTitle"/>
          </p:nvPr>
        </p:nvSpPr>
        <p:spPr>
          <a:xfrm>
            <a:off x="4377313" y="687388"/>
            <a:ext cx="6290687" cy="548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Font typeface="Corbel"/>
              <a:buNone/>
            </a:pPr>
            <a:r>
              <a:rPr lang="en-US" sz="7200">
                <a:solidFill>
                  <a:srgbClr val="F2F2F2"/>
                </a:solidFill>
              </a:rPr>
              <a:t>Database Keys</a:t>
            </a:r>
            <a:endParaRPr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838200" y="1295400"/>
            <a:ext cx="2895646" cy="4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n-US" sz="2400">
                <a:solidFill>
                  <a:srgbClr val="F2F2F2"/>
                </a:solidFill>
              </a:rPr>
              <a:t>David Lyu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n-US" sz="2400">
                <a:solidFill>
                  <a:srgbClr val="F2F2F2"/>
                </a:solidFill>
              </a:rPr>
              <a:t>Cameron Meziere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n-US" sz="2400">
                <a:solidFill>
                  <a:srgbClr val="F2F2F2"/>
                </a:solidFill>
              </a:rPr>
              <a:t> Kaihang Zhao</a:t>
            </a:r>
            <a:endParaRPr/>
          </a:p>
        </p:txBody>
      </p:sp>
      <p:cxnSp>
        <p:nvCxnSpPr>
          <p:cNvPr id="144" name="Google Shape;144;p1"/>
          <p:cNvCxnSpPr/>
          <p:nvPr/>
        </p:nvCxnSpPr>
        <p:spPr>
          <a:xfrm>
            <a:off x="4055580" y="2032907"/>
            <a:ext cx="0" cy="279218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Foreign Key Use - Join</a:t>
            </a:r>
            <a:endParaRPr/>
          </a:p>
        </p:txBody>
      </p:sp>
      <p:pic>
        <p:nvPicPr>
          <p:cNvPr descr="Graphical user interface, text, application&#10;&#10;Description automatically generated" id="236" name="Google Shape;236;p8"/>
          <p:cNvPicPr preferRelativeResize="0"/>
          <p:nvPr/>
        </p:nvPicPr>
        <p:blipFill rotWithShape="1">
          <a:blip r:embed="rId3">
            <a:alphaModFix/>
          </a:blip>
          <a:srcRect b="44491" l="24125" r="26625" t="41592"/>
          <a:stretch/>
        </p:blipFill>
        <p:spPr>
          <a:xfrm>
            <a:off x="1279842" y="1690688"/>
            <a:ext cx="9632315" cy="1173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37" name="Google Shape;237;p8"/>
          <p:cNvPicPr preferRelativeResize="0"/>
          <p:nvPr/>
        </p:nvPicPr>
        <p:blipFill rotWithShape="1">
          <a:blip r:embed="rId4">
            <a:alphaModFix/>
          </a:blip>
          <a:srcRect b="11105" l="24375" r="27999" t="55834"/>
          <a:stretch/>
        </p:blipFill>
        <p:spPr>
          <a:xfrm>
            <a:off x="1905176" y="3547672"/>
            <a:ext cx="8381648" cy="29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156b16352_0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Initialize Key After Table Creation</a:t>
            </a:r>
            <a:endParaRPr/>
          </a:p>
        </p:txBody>
      </p:sp>
      <p:pic>
        <p:nvPicPr>
          <p:cNvPr id="244" name="Google Shape;244;gf156b16352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00" y="4774125"/>
            <a:ext cx="10445200" cy="466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5" name="Google Shape;245;gf156b16352_0_31"/>
          <p:cNvGraphicFramePr/>
          <p:nvPr/>
        </p:nvGraphicFramePr>
        <p:xfrm>
          <a:off x="2032000" y="20599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{82D6E4F9-3098-43CD-BEB2-710ADC0A2827}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website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irs.gov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benefits.gov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jess108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godons18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6" name="Google Shape;246;gf156b16352_0_31"/>
          <p:cNvSpPr/>
          <p:nvPr/>
        </p:nvSpPr>
        <p:spPr>
          <a:xfrm>
            <a:off x="3993248" y="1974075"/>
            <a:ext cx="4207500" cy="20259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Google Shape;247;gf156b16352_0_31"/>
          <p:cNvSpPr txBox="1"/>
          <p:nvPr/>
        </p:nvSpPr>
        <p:spPr>
          <a:xfrm>
            <a:off x="4965894" y="1512379"/>
            <a:ext cx="22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Corbel"/>
                <a:ea typeface="Corbel"/>
                <a:cs typeface="Corbel"/>
                <a:sym typeface="Corbel"/>
              </a:rPr>
              <a:t>Primary Key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156b16352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54" name="Google Shape;254;gf156b16352_0_20"/>
          <p:cNvSpPr txBox="1"/>
          <p:nvPr>
            <p:ph idx="4294967295" type="body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600"/>
              <a:buChar char="•"/>
            </a:pPr>
            <a:r>
              <a:rPr lang="en-US" sz="3600"/>
              <a:t>Three types of Database Keys: Primary, Unique, Foreign</a:t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600"/>
              <a:buChar char="•"/>
            </a:pPr>
            <a:r>
              <a:rPr lang="en-US" sz="3600"/>
              <a:t>Initialize Database Keys during or after table creation</a:t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Keys are used to efficiently search databases or link databases to each other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50" name="Google Shape;150;p2"/>
          <p:cNvSpPr txBox="1"/>
          <p:nvPr>
            <p:ph idx="1" type="body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Review Three Types of Database Keys</a:t>
            </a:r>
            <a:endParaRPr sz="3600"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Learn How To </a:t>
            </a:r>
            <a:r>
              <a:rPr lang="en-US" sz="3600"/>
              <a:t>Initialize Database Keys</a:t>
            </a:r>
            <a:endParaRPr sz="3600"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Explore Uses of Keys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Primary and Unique Keys</a:t>
            </a:r>
            <a:endParaRPr/>
          </a:p>
        </p:txBody>
      </p:sp>
      <p:sp>
        <p:nvSpPr>
          <p:cNvPr id="156" name="Google Shape;156;p3"/>
          <p:cNvSpPr txBox="1"/>
          <p:nvPr/>
        </p:nvSpPr>
        <p:spPr>
          <a:xfrm>
            <a:off x="1360350" y="2258163"/>
            <a:ext cx="947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Minimal subset of columns that uniquely identify a row in a database</a:t>
            </a:r>
            <a:endParaRPr sz="2400"/>
          </a:p>
        </p:txBody>
      </p:sp>
      <p:graphicFrame>
        <p:nvGraphicFramePr>
          <p:cNvPr id="157" name="Google Shape;157;p3"/>
          <p:cNvGraphicFramePr/>
          <p:nvPr/>
        </p:nvGraphicFramePr>
        <p:xfrm>
          <a:off x="1845733" y="32873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{82D6E4F9-3098-43CD-BEB2-710ADC0A2827}</a:tableStyleId>
              </a:tblPr>
              <a:tblGrid>
                <a:gridCol w="4250275"/>
                <a:gridCol w="4250275"/>
              </a:tblGrid>
              <a:tr h="64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Primary Key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Unique Key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Cannot accept NULL values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Can accept one NULL value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Only one primary key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Can have multiple unique keys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Initializing Primary and Unique Keys</a:t>
            </a:r>
            <a:endParaRPr/>
          </a:p>
        </p:txBody>
      </p:sp>
      <p:pic>
        <p:nvPicPr>
          <p:cNvPr descr="Graphical user interface, text, application&#10;&#10;Description automatically generated" id="163" name="Google Shape;163;p4"/>
          <p:cNvPicPr preferRelativeResize="0"/>
          <p:nvPr/>
        </p:nvPicPr>
        <p:blipFill rotWithShape="1">
          <a:blip r:embed="rId3">
            <a:alphaModFix/>
          </a:blip>
          <a:srcRect b="41570" l="24536" r="54167" t="36738"/>
          <a:stretch/>
        </p:blipFill>
        <p:spPr>
          <a:xfrm>
            <a:off x="6841067" y="4153431"/>
            <a:ext cx="4704446" cy="20658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4"/>
          <p:cNvGraphicFramePr/>
          <p:nvPr/>
        </p:nvGraphicFramePr>
        <p:xfrm>
          <a:off x="8382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{82D6E4F9-3098-43CD-BEB2-710ADC0A2827}</a:tableStyleId>
              </a:tblPr>
              <a:tblGrid>
                <a:gridCol w="2284400"/>
                <a:gridCol w="2284400"/>
                <a:gridCol w="2284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first_name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last_name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152711856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Cameron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Meziere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Kearns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Stanton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5" name="Google Shape;165;p4"/>
          <p:cNvSpPr/>
          <p:nvPr/>
        </p:nvSpPr>
        <p:spPr>
          <a:xfrm>
            <a:off x="759178" y="1606732"/>
            <a:ext cx="2409645" cy="2025822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5360783" y="1606732"/>
            <a:ext cx="2409645" cy="206586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8430669" y="1709856"/>
            <a:ext cx="21048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Unique Key</a:t>
            </a:r>
            <a:endParaRPr/>
          </a:p>
        </p:txBody>
      </p:sp>
      <p:sp>
        <p:nvSpPr>
          <p:cNvPr id="168" name="Google Shape;168;p4"/>
          <p:cNvSpPr txBox="1"/>
          <p:nvPr/>
        </p:nvSpPr>
        <p:spPr>
          <a:xfrm>
            <a:off x="8430669" y="2242904"/>
            <a:ext cx="22601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Corbel"/>
                <a:ea typeface="Corbel"/>
                <a:cs typeface="Corbel"/>
                <a:sym typeface="Corbel"/>
              </a:rPr>
              <a:t>Primary Key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type="title"/>
          </p:nvPr>
        </p:nvSpPr>
        <p:spPr>
          <a:xfrm>
            <a:off x="838200" y="27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Use for Primary and Unique Keys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504907" y="1506013"/>
            <a:ext cx="29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Not a 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Primary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Unique Key</a:t>
            </a:r>
            <a:endParaRPr/>
          </a:p>
        </p:txBody>
      </p:sp>
      <p:pic>
        <p:nvPicPr>
          <p:cNvPr descr="Graphical user interface, text, application&#10;&#10;Description automatically generated" id="176" name="Google Shape;176;p5"/>
          <p:cNvPicPr preferRelativeResize="0"/>
          <p:nvPr/>
        </p:nvPicPr>
        <p:blipFill rotWithShape="1">
          <a:blip r:embed="rId3">
            <a:alphaModFix/>
          </a:blip>
          <a:srcRect b="50000" l="24126" r="40999" t="45361"/>
          <a:stretch/>
        </p:blipFill>
        <p:spPr>
          <a:xfrm>
            <a:off x="504907" y="2136399"/>
            <a:ext cx="6440227" cy="369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177" name="Google Shape;177;p5"/>
          <p:cNvPicPr preferRelativeResize="0"/>
          <p:nvPr/>
        </p:nvPicPr>
        <p:blipFill rotWithShape="1">
          <a:blip r:embed="rId4">
            <a:alphaModFix/>
          </a:blip>
          <a:srcRect b="8826" l="23875" r="51875" t="68267"/>
          <a:stretch/>
        </p:blipFill>
        <p:spPr>
          <a:xfrm>
            <a:off x="8081506" y="1506022"/>
            <a:ext cx="3981356" cy="1621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5"/>
          <p:cNvCxnSpPr/>
          <p:nvPr/>
        </p:nvCxnSpPr>
        <p:spPr>
          <a:xfrm>
            <a:off x="7178040" y="2331899"/>
            <a:ext cx="6705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" name="Google Shape;179;p5"/>
          <p:cNvSpPr txBox="1"/>
          <p:nvPr/>
        </p:nvSpPr>
        <p:spPr>
          <a:xfrm>
            <a:off x="504897" y="3385575"/>
            <a:ext cx="21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Primary Key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503601" y="4978775"/>
            <a:ext cx="22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Unique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Key</a:t>
            </a:r>
            <a:endParaRPr/>
          </a:p>
        </p:txBody>
      </p:sp>
      <p:pic>
        <p:nvPicPr>
          <p:cNvPr descr="Graphical user interface, text&#10;&#10;Description automatically generated" id="181" name="Google Shape;181;p5"/>
          <p:cNvPicPr preferRelativeResize="0"/>
          <p:nvPr/>
        </p:nvPicPr>
        <p:blipFill rotWithShape="1">
          <a:blip r:embed="rId4">
            <a:alphaModFix/>
          </a:blip>
          <a:srcRect b="40722" l="23625" r="42000" t="56200"/>
          <a:stretch/>
        </p:blipFill>
        <p:spPr>
          <a:xfrm>
            <a:off x="503600" y="3898876"/>
            <a:ext cx="6492240" cy="250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5"/>
          <p:cNvCxnSpPr/>
          <p:nvPr/>
        </p:nvCxnSpPr>
        <p:spPr>
          <a:xfrm>
            <a:off x="7178040" y="4038779"/>
            <a:ext cx="6705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Graphical user interface, text, application&#10;&#10;Description automatically generated" id="183" name="Google Shape;183;p5"/>
          <p:cNvPicPr preferRelativeResize="0"/>
          <p:nvPr/>
        </p:nvPicPr>
        <p:blipFill rotWithShape="1">
          <a:blip r:embed="rId5">
            <a:alphaModFix/>
          </a:blip>
          <a:srcRect b="21131" l="23999" r="51750" t="67419"/>
          <a:stretch/>
        </p:blipFill>
        <p:spPr>
          <a:xfrm>
            <a:off x="8060504" y="3570249"/>
            <a:ext cx="4023360" cy="818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184" name="Google Shape;184;p5"/>
          <p:cNvPicPr preferRelativeResize="0"/>
          <p:nvPr/>
        </p:nvPicPr>
        <p:blipFill rotWithShape="1">
          <a:blip r:embed="rId6">
            <a:alphaModFix/>
          </a:blip>
          <a:srcRect b="49456" l="23554" r="44038" t="46508"/>
          <a:stretch/>
        </p:blipFill>
        <p:spPr>
          <a:xfrm>
            <a:off x="503599" y="5542607"/>
            <a:ext cx="6492240" cy="3485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5"/>
          <p:cNvCxnSpPr/>
          <p:nvPr/>
        </p:nvCxnSpPr>
        <p:spPr>
          <a:xfrm>
            <a:off x="7178040" y="5730419"/>
            <a:ext cx="6705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Graphical user interface, text, application&#10;&#10;Description automatically generated" id="186" name="Google Shape;186;p5"/>
          <p:cNvPicPr preferRelativeResize="0"/>
          <p:nvPr/>
        </p:nvPicPr>
        <p:blipFill rotWithShape="1">
          <a:blip r:embed="rId7">
            <a:alphaModFix/>
          </a:blip>
          <a:srcRect b="21679" l="23924" r="51820" t="67465"/>
          <a:stretch/>
        </p:blipFill>
        <p:spPr>
          <a:xfrm>
            <a:off x="8030801" y="5316745"/>
            <a:ext cx="4023360" cy="77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56b16352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Primary and Unique Key Error</a:t>
            </a:r>
            <a:endParaRPr/>
          </a:p>
        </p:txBody>
      </p:sp>
      <p:pic>
        <p:nvPicPr>
          <p:cNvPr id="193" name="Google Shape;193;gf156b1635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2103100"/>
            <a:ext cx="94107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f156b1635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125" y="2826888"/>
            <a:ext cx="71437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f156b1635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600" y="4435000"/>
            <a:ext cx="9290776" cy="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f156b1635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5025" y="5175125"/>
            <a:ext cx="79819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f156b16352_0_0"/>
          <p:cNvSpPr txBox="1"/>
          <p:nvPr/>
        </p:nvSpPr>
        <p:spPr>
          <a:xfrm>
            <a:off x="1450600" y="1588175"/>
            <a:ext cx="83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Violating Primary Key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8" name="Google Shape;198;gf156b16352_0_0"/>
          <p:cNvSpPr txBox="1"/>
          <p:nvPr/>
        </p:nvSpPr>
        <p:spPr>
          <a:xfrm>
            <a:off x="1450600" y="3942400"/>
            <a:ext cx="83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Violating Unique Key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Foreign Keys</a:t>
            </a:r>
            <a:endParaRPr/>
          </a:p>
        </p:txBody>
      </p:sp>
      <p:sp>
        <p:nvSpPr>
          <p:cNvPr id="204" name="Google Shape;204;p6"/>
          <p:cNvSpPr txBox="1"/>
          <p:nvPr/>
        </p:nvSpPr>
        <p:spPr>
          <a:xfrm>
            <a:off x="2046650" y="1526150"/>
            <a:ext cx="90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Links or relates the information in one table to information in another table</a:t>
            </a:r>
            <a:endParaRPr/>
          </a:p>
        </p:txBody>
      </p:sp>
      <p:graphicFrame>
        <p:nvGraphicFramePr>
          <p:cNvPr id="205" name="Google Shape;205;p6"/>
          <p:cNvGraphicFramePr/>
          <p:nvPr/>
        </p:nvGraphicFramePr>
        <p:xfrm>
          <a:off x="594360" y="20942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{82D6E4F9-3098-43CD-BEB2-710ADC0A2827}</a:tableStyleId>
              </a:tblPr>
              <a:tblGrid>
                <a:gridCol w="2284400"/>
                <a:gridCol w="2284400"/>
                <a:gridCol w="2284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first_name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last_name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152711856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Cameron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Meziere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Kearns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Stanton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06" name="Google Shape;206;p6"/>
          <p:cNvGraphicFramePr/>
          <p:nvPr/>
        </p:nvGraphicFramePr>
        <p:xfrm>
          <a:off x="3784600" y="4787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{82D6E4F9-3098-43CD-BEB2-710ADC0A2827}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website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irs.gov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benefits.gov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jess108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godons18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207" name="Google Shape;207;p6"/>
          <p:cNvCxnSpPr/>
          <p:nvPr/>
        </p:nvCxnSpPr>
        <p:spPr>
          <a:xfrm rot="10800000">
            <a:off x="1825785" y="3948467"/>
            <a:ext cx="2298600" cy="442800"/>
          </a:xfrm>
          <a:prstGeom prst="bentConnector2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8" name="Google Shape;208;p6"/>
          <p:cNvCxnSpPr/>
          <p:nvPr/>
        </p:nvCxnSpPr>
        <p:spPr>
          <a:xfrm>
            <a:off x="4124385" y="4391268"/>
            <a:ext cx="0" cy="329271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6"/>
          <p:cNvSpPr txBox="1"/>
          <p:nvPr/>
        </p:nvSpPr>
        <p:spPr>
          <a:xfrm>
            <a:off x="8568905" y="2559679"/>
            <a:ext cx="2260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Foreign Key</a:t>
            </a:r>
            <a:endParaRPr sz="1800">
              <a:solidFill>
                <a:srgbClr val="FF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Initializing Foreign Key</a:t>
            </a:r>
            <a:endParaRPr/>
          </a:p>
        </p:txBody>
      </p:sp>
      <p:graphicFrame>
        <p:nvGraphicFramePr>
          <p:cNvPr id="215" name="Google Shape;215;p7"/>
          <p:cNvGraphicFramePr/>
          <p:nvPr/>
        </p:nvGraphicFramePr>
        <p:xfrm>
          <a:off x="8382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{82D6E4F9-3098-43CD-BEB2-710ADC0A2827}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website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irs.gov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benefits.gov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jess108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godons18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Graphical user interface, text, application&#10;&#10;Description automatically generated" id="216" name="Google Shape;216;p7"/>
          <p:cNvPicPr preferRelativeResize="0"/>
          <p:nvPr/>
        </p:nvPicPr>
        <p:blipFill rotWithShape="1">
          <a:blip r:embed="rId3">
            <a:alphaModFix/>
          </a:blip>
          <a:srcRect b="38982" l="23875" r="46124" t="35212"/>
          <a:stretch/>
        </p:blipFill>
        <p:spPr>
          <a:xfrm>
            <a:off x="4373879" y="4057966"/>
            <a:ext cx="5982987" cy="2218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/>
          <p:nvPr>
            <p:ph type="title"/>
          </p:nvPr>
        </p:nvSpPr>
        <p:spPr>
          <a:xfrm>
            <a:off x="609600" y="-171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Foreign Key Use - Update</a:t>
            </a:r>
            <a:endParaRPr/>
          </a:p>
        </p:txBody>
      </p:sp>
      <p:pic>
        <p:nvPicPr>
          <p:cNvPr descr="Graphical user interface, text, application, Word&#10;&#10;Description automatically generated" id="222" name="Google Shape;222;p9"/>
          <p:cNvPicPr preferRelativeResize="0"/>
          <p:nvPr/>
        </p:nvPicPr>
        <p:blipFill rotWithShape="1">
          <a:blip r:embed="rId3">
            <a:alphaModFix/>
          </a:blip>
          <a:srcRect b="34685" l="23999" r="51750" t="55833"/>
          <a:stretch/>
        </p:blipFill>
        <p:spPr>
          <a:xfrm>
            <a:off x="646238" y="2767100"/>
            <a:ext cx="4361400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 with medium confidence" id="223" name="Google Shape;223;p9"/>
          <p:cNvPicPr preferRelativeResize="0"/>
          <p:nvPr/>
        </p:nvPicPr>
        <p:blipFill rotWithShape="1">
          <a:blip r:embed="rId4">
            <a:alphaModFix/>
          </a:blip>
          <a:srcRect b="27877" l="23875" r="43874" t="55834"/>
          <a:stretch/>
        </p:blipFill>
        <p:spPr>
          <a:xfrm>
            <a:off x="373310" y="4888003"/>
            <a:ext cx="4907281" cy="127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24" name="Google Shape;224;p9"/>
          <p:cNvPicPr preferRelativeResize="0"/>
          <p:nvPr/>
        </p:nvPicPr>
        <p:blipFill rotWithShape="1">
          <a:blip r:embed="rId5">
            <a:alphaModFix/>
          </a:blip>
          <a:srcRect b="66043" l="24279" r="37000" t="29985"/>
          <a:stretch/>
        </p:blipFill>
        <p:spPr>
          <a:xfrm>
            <a:off x="1945388" y="1520479"/>
            <a:ext cx="8301223" cy="437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25" name="Google Shape;225;p9"/>
          <p:cNvPicPr preferRelativeResize="0"/>
          <p:nvPr/>
        </p:nvPicPr>
        <p:blipFill rotWithShape="1">
          <a:blip r:embed="rId6">
            <a:alphaModFix/>
          </a:blip>
          <a:srcRect b="34685" l="23874" r="51750" t="56659"/>
          <a:stretch/>
        </p:blipFill>
        <p:spPr>
          <a:xfrm>
            <a:off x="7013550" y="2801487"/>
            <a:ext cx="4425013" cy="807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226" name="Google Shape;226;p9"/>
          <p:cNvPicPr preferRelativeResize="0"/>
          <p:nvPr/>
        </p:nvPicPr>
        <p:blipFill rotWithShape="1">
          <a:blip r:embed="rId7">
            <a:alphaModFix/>
          </a:blip>
          <a:srcRect b="27931" l="23898" r="43976" t="56713"/>
          <a:stretch/>
        </p:blipFill>
        <p:spPr>
          <a:xfrm>
            <a:off x="6633435" y="4888007"/>
            <a:ext cx="5185277" cy="127437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9"/>
          <p:cNvSpPr txBox="1"/>
          <p:nvPr/>
        </p:nvSpPr>
        <p:spPr>
          <a:xfrm>
            <a:off x="664150" y="2324500"/>
            <a:ext cx="83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socials 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table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8" name="Google Shape;228;p9"/>
          <p:cNvSpPr txBox="1"/>
          <p:nvPr/>
        </p:nvSpPr>
        <p:spPr>
          <a:xfrm>
            <a:off x="710625" y="4223900"/>
            <a:ext cx="83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websites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table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29" name="Google Shape;229;p9"/>
          <p:cNvCxnSpPr/>
          <p:nvPr/>
        </p:nvCxnSpPr>
        <p:spPr>
          <a:xfrm>
            <a:off x="5343073" y="5523380"/>
            <a:ext cx="1227900" cy="3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0" name="Google Shape;230;p9"/>
          <p:cNvCxnSpPr/>
          <p:nvPr/>
        </p:nvCxnSpPr>
        <p:spPr>
          <a:xfrm>
            <a:off x="5396648" y="3089280"/>
            <a:ext cx="1227900" cy="3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2021-09-26T17:42:26Z</dcterms:created>
  <dc:creator>Cameron Meziere</dc:creator>
</cp:coreProperties>
</file>